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723A"/>
    <a:srgbClr val="FFFFCC"/>
    <a:srgbClr val="6B2C00"/>
    <a:srgbClr val="6B2B00"/>
    <a:srgbClr val="682F00"/>
    <a:srgbClr val="1B7E3B"/>
    <a:srgbClr val="231815"/>
    <a:srgbClr val="E94708"/>
    <a:srgbClr val="906E30"/>
    <a:srgbClr val="825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014" y="-259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8" cy="498055"/>
          </a:xfrm>
          <a:prstGeom prst="rect">
            <a:avLst/>
          </a:prstGeom>
        </p:spPr>
        <p:txBody>
          <a:bodyPr vert="horz" lIns="91444" tIns="45721" rIns="91444" bIns="4572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8" cy="498055"/>
          </a:xfrm>
          <a:prstGeom prst="rect">
            <a:avLst/>
          </a:prstGeom>
        </p:spPr>
        <p:txBody>
          <a:bodyPr vert="horz" lIns="91444" tIns="45721" rIns="91444" bIns="4572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4" tIns="45721" rIns="91444" bIns="45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44" tIns="45721" rIns="91444" bIns="45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7"/>
            <a:ext cx="2945658" cy="498054"/>
          </a:xfrm>
          <a:prstGeom prst="rect">
            <a:avLst/>
          </a:prstGeom>
        </p:spPr>
        <p:txBody>
          <a:bodyPr vert="horz" lIns="91444" tIns="45721" rIns="91444" bIns="4572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7" y="9428587"/>
            <a:ext cx="2945658" cy="498054"/>
          </a:xfrm>
          <a:prstGeom prst="rect">
            <a:avLst/>
          </a:prstGeom>
        </p:spPr>
        <p:txBody>
          <a:bodyPr vert="horz" lIns="91444" tIns="45721" rIns="91444" bIns="4572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1C85822-44A5-0F11-84ED-ED42EECB0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575" y="-239692"/>
            <a:ext cx="7792150" cy="5616774"/>
          </a:xfrm>
          <a:prstGeom prst="rect">
            <a:avLst/>
          </a:prstGeom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19" y="7312568"/>
            <a:ext cx="3814958" cy="1861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7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8" y="9253676"/>
            <a:ext cx="7792150" cy="163277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</p:pic>
      <p:sp>
        <p:nvSpPr>
          <p:cNvPr id="56" name="TextBox 55"/>
          <p:cNvSpPr txBox="1"/>
          <p:nvPr/>
        </p:nvSpPr>
        <p:spPr>
          <a:xfrm>
            <a:off x="5797420" y="1435627"/>
            <a:ext cx="1008609" cy="10802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6420" dirty="0">
                <a:solidFill>
                  <a:srgbClr val="7030A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南</a:t>
            </a:r>
            <a:endParaRPr lang="zh-CN" altLang="en-US" sz="6420" dirty="0">
              <a:solidFill>
                <a:srgbClr val="7030A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31154" y="1435627"/>
            <a:ext cx="1008609" cy="10802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6420" dirty="0">
                <a:solidFill>
                  <a:srgbClr val="7030A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  <a:cs typeface="Mongolian Baiti" panose="03000500000000000000" pitchFamily="66" charset="0"/>
              </a:rPr>
              <a:t>湖</a:t>
            </a:r>
            <a:endParaRPr lang="zh-CN" altLang="en-US" sz="6420" dirty="0">
              <a:solidFill>
                <a:srgbClr val="7030A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  <a:cs typeface="Mongolian Baiti" panose="03000500000000000000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63073" y="371742"/>
            <a:ext cx="4520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latin typeface="+mn-ea"/>
              </a:rPr>
              <a:t>ふれあい交流センター</a:t>
            </a:r>
            <a:endParaRPr lang="zh-CN" altLang="en-US" sz="3600" b="1" dirty="0">
              <a:latin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16052" y="5389889"/>
            <a:ext cx="365545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「ふれあい交流センター」とは？</a:t>
            </a:r>
          </a:p>
          <a:p>
            <a:pPr algn="just">
              <a:lnSpc>
                <a:spcPct val="150000"/>
              </a:lnSpc>
            </a:pP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高齢者の生きがいづくり・地域の子育て支援・世代間交流を目的とした浜松市民のための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無料施設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です。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高齢者の生きがい・子育てを目的とした団体やサークル活動で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部屋を利用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できます。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イベントや講座を開催しています。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56" y="5515542"/>
            <a:ext cx="2592000" cy="353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77965" y="5519252"/>
            <a:ext cx="2756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srgbClr val="6B2B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リニューアルのポイント！！</a:t>
            </a:r>
            <a:endParaRPr lang="zh-CN" altLang="en-US" sz="1800" b="1" dirty="0">
              <a:solidFill>
                <a:srgbClr val="6B2B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93" y="6019006"/>
            <a:ext cx="738484" cy="73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315351" y="6154890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11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つの</a:t>
            </a:r>
          </a:p>
          <a:p>
            <a:pPr algn="ctr"/>
            <a:r>
              <a:rPr lang="ja-JP" altLang="en-US" sz="11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ポイント</a:t>
            </a:r>
            <a:endParaRPr lang="zh-CN" altLang="en-US" sz="921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655" y="6071448"/>
            <a:ext cx="105600" cy="6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1237763" y="5978635"/>
            <a:ext cx="2133918" cy="3108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2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新しい部屋が増えました！</a:t>
            </a:r>
            <a:endParaRPr lang="zh-CN" altLang="en-US" sz="142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34557" y="6517984"/>
            <a:ext cx="1967205" cy="5293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2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キッズコーナー、</a:t>
            </a:r>
            <a:endParaRPr lang="en-US" altLang="ja-JP" sz="142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2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授乳室を設置しました！</a:t>
            </a:r>
            <a:endParaRPr lang="zh-CN" altLang="en-US" sz="142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83" y="7392410"/>
            <a:ext cx="3364116" cy="363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60">
            <a:extLst>
              <a:ext uri="{FF2B5EF4-FFF2-40B4-BE49-F238E27FC236}">
                <a16:creationId xmlns:a16="http://schemas.microsoft.com/office/drawing/2014/main" id="{8B488E6C-31B9-9E3B-C72A-4EEA84D2B56A}"/>
              </a:ext>
            </a:extLst>
          </p:cNvPr>
          <p:cNvSpPr txBox="1"/>
          <p:nvPr/>
        </p:nvSpPr>
        <p:spPr>
          <a:xfrm>
            <a:off x="1234557" y="6238947"/>
            <a:ext cx="2468946" cy="3108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2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バリアフリー化を行いました！</a:t>
            </a:r>
            <a:endParaRPr lang="zh-CN" altLang="en-US" sz="142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TextBox 38">
            <a:extLst>
              <a:ext uri="{FF2B5EF4-FFF2-40B4-BE49-F238E27FC236}">
                <a16:creationId xmlns:a16="http://schemas.microsoft.com/office/drawing/2014/main" id="{8CE2C856-0B72-859F-A8AB-161DA02E1C83}"/>
              </a:ext>
            </a:extLst>
          </p:cNvPr>
          <p:cNvSpPr txBox="1"/>
          <p:nvPr/>
        </p:nvSpPr>
        <p:spPr>
          <a:xfrm>
            <a:off x="257873" y="9320202"/>
            <a:ext cx="522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浜松市ふれあい交流センター湖南（浜松市指定管理施設）</a:t>
            </a:r>
            <a:endParaRPr lang="zh-CN" altLang="en-US" sz="14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0AFE2A2A-B25C-0578-0BE0-71C06B2EB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786" y="7299598"/>
            <a:ext cx="3553350" cy="1883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6">
            <a:extLst>
              <a:ext uri="{FF2B5EF4-FFF2-40B4-BE49-F238E27FC236}">
                <a16:creationId xmlns:a16="http://schemas.microsoft.com/office/drawing/2014/main" id="{307DBF9D-CFA1-B177-DD20-C1A032C47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273" y="7390947"/>
            <a:ext cx="3261019" cy="35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24">
            <a:extLst>
              <a:ext uri="{FF2B5EF4-FFF2-40B4-BE49-F238E27FC236}">
                <a16:creationId xmlns:a16="http://schemas.microsoft.com/office/drawing/2014/main" id="{E658B1CB-30E9-DC41-55B3-3620424B755D}"/>
              </a:ext>
            </a:extLst>
          </p:cNvPr>
          <p:cNvSpPr txBox="1"/>
          <p:nvPr/>
        </p:nvSpPr>
        <p:spPr>
          <a:xfrm>
            <a:off x="5116706" y="7398767"/>
            <a:ext cx="1349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srgbClr val="6B2C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ご利用案内</a:t>
            </a:r>
            <a:endParaRPr lang="zh-CN" altLang="en-US" sz="1800" b="1" dirty="0">
              <a:solidFill>
                <a:srgbClr val="6B2C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234BC40-ADDB-952A-26E0-2755A76FB412}"/>
              </a:ext>
            </a:extLst>
          </p:cNvPr>
          <p:cNvSpPr txBox="1"/>
          <p:nvPr/>
        </p:nvSpPr>
        <p:spPr>
          <a:xfrm>
            <a:off x="4161081" y="7721577"/>
            <a:ext cx="3326560" cy="1452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所在地：</a:t>
            </a:r>
            <a:r>
              <a:rPr lang="zh-CN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浜松市</a:t>
            </a:r>
            <a:r>
              <a:rPr lang="ja-JP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中央区</a:t>
            </a:r>
            <a:r>
              <a:rPr lang="zh-CN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馬郡町</a:t>
            </a:r>
            <a:r>
              <a:rPr lang="en-US" altLang="zh-CN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3805-1 </a:t>
            </a:r>
            <a:endParaRPr lang="en-US" altLang="ja-JP" sz="1200" i="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開館時間： 午前</a:t>
            </a:r>
            <a:r>
              <a:rPr lang="en-US" altLang="ja-JP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lang="ja-JP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</a:t>
            </a:r>
            <a:r>
              <a:rPr lang="en-US" altLang="ja-JP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00</a:t>
            </a:r>
            <a:r>
              <a:rPr lang="ja-JP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分～午後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r>
              <a:rPr lang="ja-JP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</a:t>
            </a:r>
            <a:r>
              <a:rPr lang="en-US" altLang="ja-JP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</a:t>
            </a:r>
            <a:r>
              <a:rPr lang="ja-JP" altLang="en-US" sz="120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</a:t>
            </a:r>
            <a:endParaRPr lang="en-US" altLang="ja-JP" sz="1200" i="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休館日：月曜日（こどもの日及び敬老の日を除く）、年末年始（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29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日～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日）</a:t>
            </a:r>
            <a:endParaRPr lang="en-US" altLang="ja-JP" sz="1200" i="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50000"/>
              </a:lnSpc>
            </a:pP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駐車場：あり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87298" y="7752569"/>
            <a:ext cx="3340615" cy="1175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浜松市に住んでいる人で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　６０歳以上の人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　中学生以下の子どもとその保護者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　６０歳以上の人や子どもを支援する人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95032" y="7398767"/>
            <a:ext cx="1941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srgbClr val="6B2C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利用できるひと</a:t>
            </a:r>
            <a:endParaRPr lang="zh-CN" altLang="en-US" sz="1800" b="1" dirty="0">
              <a:solidFill>
                <a:srgbClr val="6B2C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B028573A-60B8-A3EE-F563-A85AA0CBEC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6448" y="774750"/>
            <a:ext cx="3207315" cy="3000867"/>
          </a:xfrm>
          <a:prstGeom prst="rect">
            <a:avLst/>
          </a:prstGeom>
        </p:spPr>
      </p:pic>
      <p:pic>
        <p:nvPicPr>
          <p:cNvPr id="1026" name="Picture 2" descr="「リニューアル」のイラスト文字">
            <a:extLst>
              <a:ext uri="{FF2B5EF4-FFF2-40B4-BE49-F238E27FC236}">
                <a16:creationId xmlns:a16="http://schemas.microsoft.com/office/drawing/2014/main" id="{1D07CD51-55EC-164A-2834-047620811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7665">
            <a:off x="367571" y="2260498"/>
            <a:ext cx="3999225" cy="180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FBE33C5-DFF7-219B-CF7F-500A5DB73636}"/>
              </a:ext>
            </a:extLst>
          </p:cNvPr>
          <p:cNvSpPr txBox="1"/>
          <p:nvPr/>
        </p:nvSpPr>
        <p:spPr>
          <a:xfrm>
            <a:off x="536804" y="1367068"/>
            <a:ext cx="2706604" cy="1284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Courier New" panose="02070309020205020404" pitchFamily="49" charset="0"/>
              </a:rPr>
              <a:t>令和６年</a:t>
            </a:r>
            <a:endParaRPr kumimoji="1"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Courier New" panose="02070309020205020404" pitchFamily="49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Courier New" panose="02070309020205020404" pitchFamily="49" charset="0"/>
              </a:rPr>
              <a:t>４</a:t>
            </a:r>
            <a:r>
              <a:rPr kumimoji="1"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Courier New" panose="02070309020205020404" pitchFamily="49" charset="0"/>
              </a:rPr>
              <a:t>月</a:t>
            </a:r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Courier New" panose="02070309020205020404" pitchFamily="49" charset="0"/>
              </a:rPr>
              <a:t>２</a:t>
            </a:r>
            <a:r>
              <a:rPr kumimoji="1"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Courier New" panose="02070309020205020404" pitchFamily="49" charset="0"/>
              </a:rPr>
              <a:t>日（火）</a:t>
            </a:r>
          </a:p>
        </p:txBody>
      </p:sp>
      <p:sp>
        <p:nvSpPr>
          <p:cNvPr id="34" name="TextBox 38">
            <a:extLst>
              <a:ext uri="{FF2B5EF4-FFF2-40B4-BE49-F238E27FC236}">
                <a16:creationId xmlns:a16="http://schemas.microsoft.com/office/drawing/2014/main" id="{D80CD629-FDD7-944B-7E5A-4A4A2F032E61}"/>
              </a:ext>
            </a:extLst>
          </p:cNvPr>
          <p:cNvSpPr txBox="1"/>
          <p:nvPr/>
        </p:nvSpPr>
        <p:spPr>
          <a:xfrm>
            <a:off x="4099540" y="9643558"/>
            <a:ext cx="3492294" cy="1157048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問い合わせ先 ：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SSoeiKakugothicUB" pitchFamily="34" charset="-128"/>
                <a:ea typeface="HGSSoeiKakugothicUB" pitchFamily="34" charset="-128"/>
                <a:cs typeface="+mn-cs"/>
              </a:rPr>
              <a:t>令和６年３月１３日（水）から</a:t>
            </a:r>
            <a:endParaRPr lang="ja-JP" altLang="en-US" sz="1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marR="0" lvl="0" indent="0" algn="l" defTabSz="101900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SSoeiKakugothicUB" pitchFamily="34" charset="-128"/>
                <a:ea typeface="HGSSoeiKakugothicUB" pitchFamily="34" charset="-128"/>
                <a:cs typeface="+mn-cs"/>
              </a:rPr>
              <a:t>令和６年３月３１日（日）まで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SSoeiKakugothicUB" pitchFamily="34" charset="-128"/>
              <a:ea typeface="HGSSoeiKakugothicUB" pitchFamily="34" charset="-128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</a:t>
            </a:r>
            <a:r>
              <a:rPr lang="en-US" altLang="zh-CN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</a:t>
            </a:r>
            <a:r>
              <a:rPr lang="en-US" altLang="ja-JP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53</a:t>
            </a:r>
            <a:r>
              <a:rPr lang="en-US" altLang="zh-CN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en-US" altLang="ja-JP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596-1866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午前</a:t>
            </a:r>
            <a:r>
              <a:rPr lang="en-US" altLang="ja-JP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zh-CN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</a:t>
            </a:r>
            <a:r>
              <a:rPr lang="en-US" altLang="ja-JP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</a:t>
            </a:r>
            <a:r>
              <a:rPr lang="en-US" altLang="zh-CN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〜</a:t>
            </a:r>
            <a:r>
              <a:rPr lang="zh-CN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午後</a:t>
            </a:r>
            <a:r>
              <a:rPr lang="en-US" altLang="ja-JP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zh-CN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</a:t>
            </a:r>
            <a:r>
              <a:rPr lang="en-US" altLang="ja-JP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分（土・日・祝除く）</a:t>
            </a:r>
            <a:endParaRPr lang="en-US" altLang="ja-JP" sz="1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37" name="Picture 12">
            <a:extLst>
              <a:ext uri="{FF2B5EF4-FFF2-40B4-BE49-F238E27FC236}">
                <a16:creationId xmlns:a16="http://schemas.microsoft.com/office/drawing/2014/main" id="{CE9D86E4-00D1-52EF-0F53-7C6A74B15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30" y="10259426"/>
            <a:ext cx="232648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8">
            <a:extLst>
              <a:ext uri="{FF2B5EF4-FFF2-40B4-BE49-F238E27FC236}">
                <a16:creationId xmlns:a16="http://schemas.microsoft.com/office/drawing/2014/main" id="{D80CD629-FDD7-944B-7E5A-4A4A2F032E61}"/>
              </a:ext>
            </a:extLst>
          </p:cNvPr>
          <p:cNvSpPr txBox="1"/>
          <p:nvPr/>
        </p:nvSpPr>
        <p:spPr>
          <a:xfrm>
            <a:off x="231010" y="9769003"/>
            <a:ext cx="3670292" cy="887744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問い合わせ先：令和６年３月１２日（火）まで</a:t>
            </a:r>
            <a:endParaRPr lang="en-US" altLang="ja-JP" sz="12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>
              <a:lnSpc>
                <a:spcPts val="159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　　　　</a:t>
            </a:r>
            <a:r>
              <a:rPr lang="en-US" altLang="ja-JP" sz="12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053-597-1164  </a:t>
            </a:r>
            <a:r>
              <a:rPr lang="ja-JP" altLang="en-US" sz="12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長寿支援課（西）</a:t>
            </a:r>
            <a:endParaRPr lang="en-US" altLang="ja-JP" sz="12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>
              <a:lnSpc>
                <a:spcPts val="159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　　　　</a:t>
            </a:r>
            <a:r>
              <a:rPr lang="en-US" altLang="ja-JP" sz="12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053-596-1730</a:t>
            </a:r>
            <a:r>
              <a:rPr lang="ja-JP" altLang="en-US" sz="12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  市社協西地区センター</a:t>
            </a:r>
            <a:endParaRPr lang="en-US" altLang="ja-JP" sz="12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pPr>
              <a:lnSpc>
                <a:spcPts val="1590"/>
              </a:lnSpc>
            </a:pPr>
            <a:r>
              <a:rPr lang="zh-CN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午前</a:t>
            </a:r>
            <a:r>
              <a:rPr lang="en-US" altLang="ja-JP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9</a:t>
            </a:r>
            <a:r>
              <a:rPr lang="zh-CN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時</a:t>
            </a:r>
            <a:r>
              <a:rPr lang="en-US" altLang="ja-JP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00</a:t>
            </a:r>
            <a:r>
              <a:rPr lang="ja-JP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分</a:t>
            </a:r>
            <a:r>
              <a:rPr lang="en-US" altLang="zh-CN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〜</a:t>
            </a:r>
            <a:r>
              <a:rPr lang="zh-CN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午後</a:t>
            </a:r>
            <a:r>
              <a:rPr lang="en-US" altLang="ja-JP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</a:t>
            </a:r>
            <a:r>
              <a:rPr lang="zh-CN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時</a:t>
            </a:r>
            <a:r>
              <a:rPr lang="en-US" altLang="ja-JP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00</a:t>
            </a:r>
            <a:r>
              <a:rPr lang="ja-JP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分（土・日・祝除く）</a:t>
            </a:r>
            <a:endParaRPr lang="en-US" altLang="ja-JP" sz="1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35" name="Picture 12">
            <a:extLst>
              <a:ext uri="{FF2B5EF4-FFF2-40B4-BE49-F238E27FC236}">
                <a16:creationId xmlns:a16="http://schemas.microsoft.com/office/drawing/2014/main" id="{CE9D86E4-00D1-52EF-0F53-7C6A74B15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18" y="10096502"/>
            <a:ext cx="232648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281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HGP創英角ｺﾞｼｯｸUB</vt:lpstr>
      <vt:lpstr>HGP創英角ﾎﾟｯﾌﾟ体</vt:lpstr>
      <vt:lpstr>HGS創英角ｺﾞｼｯｸUB</vt:lpstr>
      <vt:lpstr>HGS創英角ｺﾞｼｯｸUB</vt:lpstr>
      <vt:lpstr>UD デジタル 教科書体 N-B</vt:lpstr>
      <vt:lpstr>UD デジタル 教科書体 NK-B</vt:lpstr>
      <vt:lpstr>Yu Gothic UI Semibold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2016-07-29T00:12:34Z</dcterms:created>
  <dcterms:modified xsi:type="dcterms:W3CDTF">2024-02-02T07:30:33Z</dcterms:modified>
</cp:coreProperties>
</file>