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723A"/>
    <a:srgbClr val="FFFFCC"/>
    <a:srgbClr val="6B2C00"/>
    <a:srgbClr val="6B2B00"/>
    <a:srgbClr val="682F00"/>
    <a:srgbClr val="1B7E3B"/>
    <a:srgbClr val="231815"/>
    <a:srgbClr val="E94708"/>
    <a:srgbClr val="906E30"/>
    <a:srgbClr val="825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1956" y="6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8" cy="498055"/>
          </a:xfrm>
          <a:prstGeom prst="rect">
            <a:avLst/>
          </a:prstGeom>
        </p:spPr>
        <p:txBody>
          <a:bodyPr vert="horz" lIns="91444" tIns="45721" rIns="91444" bIns="4572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7" y="1"/>
            <a:ext cx="2945658" cy="498055"/>
          </a:xfrm>
          <a:prstGeom prst="rect">
            <a:avLst/>
          </a:prstGeom>
        </p:spPr>
        <p:txBody>
          <a:bodyPr vert="horz" lIns="91444" tIns="45721" rIns="91444" bIns="45721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4" tIns="45721" rIns="91444" bIns="4572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444" tIns="45721" rIns="91444" bIns="4572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28587"/>
            <a:ext cx="2945658" cy="498054"/>
          </a:xfrm>
          <a:prstGeom prst="rect">
            <a:avLst/>
          </a:prstGeom>
        </p:spPr>
        <p:txBody>
          <a:bodyPr vert="horz" lIns="91444" tIns="45721" rIns="91444" bIns="4572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7" y="9428587"/>
            <a:ext cx="2945658" cy="498054"/>
          </a:xfrm>
          <a:prstGeom prst="rect">
            <a:avLst/>
          </a:prstGeom>
        </p:spPr>
        <p:txBody>
          <a:bodyPr vert="horz" lIns="91444" tIns="45721" rIns="91444" bIns="45721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jpg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15">
            <a:extLst>
              <a:ext uri="{FF2B5EF4-FFF2-40B4-BE49-F238E27FC236}">
                <a16:creationId xmlns:a16="http://schemas.microsoft.com/office/drawing/2014/main" id="{311AADB8-393C-C898-5DEA-5C3CC86DD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206" y="7115990"/>
            <a:ext cx="3553350" cy="212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15">
            <a:extLst>
              <a:ext uri="{FF2B5EF4-FFF2-40B4-BE49-F238E27FC236}">
                <a16:creationId xmlns:a16="http://schemas.microsoft.com/office/drawing/2014/main" id="{454FF83C-7195-29C6-4300-7EBEB96D55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20" y="7046905"/>
            <a:ext cx="3726319" cy="2218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3" y="0"/>
            <a:ext cx="7788585" cy="5237427"/>
          </a:xfrm>
          <a:prstGeom prst="rect">
            <a:avLst/>
          </a:prstGeom>
        </p:spPr>
      </p:pic>
      <p:pic>
        <p:nvPicPr>
          <p:cNvPr id="41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5" y="10137768"/>
            <a:ext cx="348972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5050066" y="9886264"/>
            <a:ext cx="25908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午前</a:t>
            </a:r>
            <a:r>
              <a:rPr lang="en-US" altLang="ja-JP" sz="9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9</a:t>
            </a:r>
            <a:r>
              <a:rPr lang="zh-CN" altLang="en-US" sz="9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時</a:t>
            </a:r>
            <a:r>
              <a:rPr lang="en-US" altLang="ja-JP" sz="9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00</a:t>
            </a:r>
            <a:r>
              <a:rPr lang="en-US" altLang="zh-CN" sz="9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〜</a:t>
            </a:r>
            <a:r>
              <a:rPr lang="zh-CN" altLang="en-US" sz="9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午後</a:t>
            </a:r>
            <a:r>
              <a:rPr lang="en-US" altLang="ja-JP" sz="9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4</a:t>
            </a:r>
            <a:r>
              <a:rPr lang="zh-CN" altLang="en-US" sz="9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時</a:t>
            </a:r>
            <a:r>
              <a:rPr lang="en-US" altLang="ja-JP" sz="9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00</a:t>
            </a:r>
            <a:r>
              <a:rPr lang="ja-JP" altLang="en-US" sz="9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分（月曜日除く）</a:t>
            </a:r>
            <a:endParaRPr lang="en-US" altLang="ja-JP" sz="9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浜松市中央区青屋町</a:t>
            </a:r>
            <a:r>
              <a:rPr lang="en-US" altLang="ja-JP" sz="9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300</a:t>
            </a:r>
          </a:p>
          <a:p>
            <a:pPr>
              <a:lnSpc>
                <a:spcPct val="150000"/>
              </a:lnSpc>
            </a:pPr>
            <a:r>
              <a:rPr lang="ja-JP" altLang="en-US" sz="9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ふれあい交流センター青龍（江之島仮事務所）</a:t>
            </a:r>
            <a:endParaRPr lang="zh-CN" altLang="en-US" sz="9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174619" y="1417977"/>
            <a:ext cx="1008609" cy="10802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6420" dirty="0">
                <a:solidFill>
                  <a:srgbClr val="7030A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之</a:t>
            </a:r>
            <a:endParaRPr lang="zh-CN" altLang="en-US" sz="6420" dirty="0">
              <a:solidFill>
                <a:srgbClr val="7030A0"/>
              </a:solidFill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965586" y="1398799"/>
            <a:ext cx="1008609" cy="10802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sz="6420" dirty="0">
                <a:solidFill>
                  <a:srgbClr val="7030A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  <a:cs typeface="Mongolian Baiti" panose="03000500000000000000" pitchFamily="66" charset="0"/>
              </a:rPr>
              <a:t>江</a:t>
            </a:r>
            <a:endParaRPr lang="zh-CN" altLang="en-US" sz="6420" dirty="0">
              <a:solidFill>
                <a:srgbClr val="7030A0"/>
              </a:solidFill>
              <a:latin typeface="Yu Gothic UI Semibold" panose="020B0700000000000000" pitchFamily="50" charset="-128"/>
              <a:ea typeface="Yu Gothic UI Semibold" panose="020B0700000000000000" pitchFamily="50" charset="-128"/>
              <a:cs typeface="Mongolian Baiti" panose="03000500000000000000" pitchFamily="66" charset="0"/>
            </a:endParaRPr>
          </a:p>
        </p:txBody>
      </p:sp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339" y="5337605"/>
            <a:ext cx="2592000" cy="353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967024" y="5325980"/>
            <a:ext cx="2627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solidFill>
                  <a:srgbClr val="6B2B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リニューアルのポイント！！</a:t>
            </a:r>
            <a:endParaRPr lang="zh-CN" altLang="en-US" sz="1800" b="1" dirty="0">
              <a:solidFill>
                <a:srgbClr val="6B2B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44533" y="5740188"/>
            <a:ext cx="2133918" cy="3108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2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新しい部屋が増えました！</a:t>
            </a:r>
            <a:endParaRPr lang="zh-CN" altLang="en-US" sz="142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230268" y="6311752"/>
            <a:ext cx="1967205" cy="5293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2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キッズコーナー、</a:t>
            </a:r>
            <a:endParaRPr lang="en-US" altLang="ja-JP" sz="142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2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授乳室を設置しました！</a:t>
            </a:r>
            <a:endParaRPr lang="zh-CN" altLang="en-US" sz="142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TextBox 60">
            <a:extLst>
              <a:ext uri="{FF2B5EF4-FFF2-40B4-BE49-F238E27FC236}">
                <a16:creationId xmlns:a16="http://schemas.microsoft.com/office/drawing/2014/main" id="{8B488E6C-31B9-9E3B-C72A-4EEA84D2B56A}"/>
              </a:ext>
            </a:extLst>
          </p:cNvPr>
          <p:cNvSpPr txBox="1"/>
          <p:nvPr/>
        </p:nvSpPr>
        <p:spPr>
          <a:xfrm>
            <a:off x="1218592" y="6040581"/>
            <a:ext cx="2468946" cy="3108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2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バリアフリー化を行いました！</a:t>
            </a:r>
            <a:endParaRPr lang="zh-CN" altLang="en-US" sz="142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7" name="TextBox 55"/>
          <p:cNvSpPr txBox="1"/>
          <p:nvPr/>
        </p:nvSpPr>
        <p:spPr>
          <a:xfrm>
            <a:off x="6383653" y="1398799"/>
            <a:ext cx="1008609" cy="10802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6420" dirty="0">
                <a:solidFill>
                  <a:srgbClr val="7030A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島</a:t>
            </a:r>
            <a:endParaRPr lang="zh-CN" altLang="en-US" sz="6420" dirty="0">
              <a:solidFill>
                <a:srgbClr val="7030A0"/>
              </a:solidFill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9B19CC6-2A09-8473-128B-F11C262D78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680" y="2344706"/>
            <a:ext cx="3048753" cy="2852512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CDBC016-B627-49B3-791F-7E7B4F0385F9}"/>
              </a:ext>
            </a:extLst>
          </p:cNvPr>
          <p:cNvSpPr txBox="1"/>
          <p:nvPr/>
        </p:nvSpPr>
        <p:spPr>
          <a:xfrm>
            <a:off x="436328" y="3002959"/>
            <a:ext cx="2706604" cy="1284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Courier New" panose="02070309020205020404" pitchFamily="49" charset="0"/>
              </a:rPr>
              <a:t>令和６年</a:t>
            </a:r>
            <a:endParaRPr kumimoji="1" lang="en-US" altLang="ja-JP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Courier New" panose="02070309020205020404" pitchFamily="49" charset="0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Courier New" panose="02070309020205020404" pitchFamily="49" charset="0"/>
              </a:rPr>
              <a:t>４</a:t>
            </a:r>
            <a:r>
              <a:rPr kumimoji="1"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Courier New" panose="02070309020205020404" pitchFamily="49" charset="0"/>
              </a:rPr>
              <a:t>月</a:t>
            </a:r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Courier New" panose="02070309020205020404" pitchFamily="49" charset="0"/>
              </a:rPr>
              <a:t>２</a:t>
            </a:r>
            <a:r>
              <a:rPr kumimoji="1"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Courier New" panose="02070309020205020404" pitchFamily="49" charset="0"/>
              </a:rPr>
              <a:t>日（火）</a:t>
            </a:r>
          </a:p>
        </p:txBody>
      </p:sp>
      <p:pic>
        <p:nvPicPr>
          <p:cNvPr id="12" name="Picture 12">
            <a:extLst>
              <a:ext uri="{FF2B5EF4-FFF2-40B4-BE49-F238E27FC236}">
                <a16:creationId xmlns:a16="http://schemas.microsoft.com/office/drawing/2014/main" id="{29357B64-30FD-2221-7FE8-07C7C4C08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70" y="5820548"/>
            <a:ext cx="738779" cy="738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49">
            <a:extLst>
              <a:ext uri="{FF2B5EF4-FFF2-40B4-BE49-F238E27FC236}">
                <a16:creationId xmlns:a16="http://schemas.microsoft.com/office/drawing/2014/main" id="{73D36A02-1729-9B71-55B3-F5B0D29FC7A4}"/>
              </a:ext>
            </a:extLst>
          </p:cNvPr>
          <p:cNvSpPr txBox="1"/>
          <p:nvPr/>
        </p:nvSpPr>
        <p:spPr>
          <a:xfrm>
            <a:off x="303531" y="5962906"/>
            <a:ext cx="7782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lang="ja-JP" altLang="en-US" sz="11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つの</a:t>
            </a:r>
          </a:p>
          <a:p>
            <a:pPr algn="ctr"/>
            <a:r>
              <a:rPr lang="ja-JP" altLang="en-US" sz="11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ポイント</a:t>
            </a:r>
            <a:endParaRPr lang="zh-CN" altLang="en-US" sz="921" dirty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20" name="Picture 13">
            <a:extLst>
              <a:ext uri="{FF2B5EF4-FFF2-40B4-BE49-F238E27FC236}">
                <a16:creationId xmlns:a16="http://schemas.microsoft.com/office/drawing/2014/main" id="{26F5AB5A-CEF8-24BD-8CCE-2460553ABC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046" y="5868855"/>
            <a:ext cx="105600" cy="6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15">
            <a:extLst>
              <a:ext uri="{FF2B5EF4-FFF2-40B4-BE49-F238E27FC236}">
                <a16:creationId xmlns:a16="http://schemas.microsoft.com/office/drawing/2014/main" id="{CA9E9E6B-778D-0727-45F9-667B1FD6A765}"/>
              </a:ext>
            </a:extLst>
          </p:cNvPr>
          <p:cNvSpPr txBox="1"/>
          <p:nvPr/>
        </p:nvSpPr>
        <p:spPr>
          <a:xfrm>
            <a:off x="3772931" y="5208415"/>
            <a:ext cx="3655459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1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「ふれあい交流センター」とは？</a:t>
            </a:r>
          </a:p>
          <a:p>
            <a:pPr algn="just">
              <a:lnSpc>
                <a:spcPct val="150000"/>
              </a:lnSpc>
            </a:pP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高齢者の生きがいづくり・地域の子育て支援・世代間交流を目的とした浜松市民のための</a:t>
            </a: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無料施設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です。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高齢者の生きがい・子育てを目的とした団体やサークル活動で</a:t>
            </a: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部屋を利用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できます。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イベントや講座を開催しています。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2" name="Picture 7">
            <a:extLst>
              <a:ext uri="{FF2B5EF4-FFF2-40B4-BE49-F238E27FC236}">
                <a16:creationId xmlns:a16="http://schemas.microsoft.com/office/drawing/2014/main" id="{47F9C013-B7B4-677D-7169-6B873FDD0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" y="9245153"/>
            <a:ext cx="7792150" cy="170500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</p:pic>
      <p:sp>
        <p:nvSpPr>
          <p:cNvPr id="23" name="TextBox 38">
            <a:extLst>
              <a:ext uri="{FF2B5EF4-FFF2-40B4-BE49-F238E27FC236}">
                <a16:creationId xmlns:a16="http://schemas.microsoft.com/office/drawing/2014/main" id="{CBEA77B2-66FD-2E77-B540-4FE7E0281248}"/>
              </a:ext>
            </a:extLst>
          </p:cNvPr>
          <p:cNvSpPr txBox="1"/>
          <p:nvPr/>
        </p:nvSpPr>
        <p:spPr>
          <a:xfrm>
            <a:off x="308859" y="9254459"/>
            <a:ext cx="621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浜松市ふれあい交流センター江之島（浜松市指定管理施設）</a:t>
            </a:r>
            <a:endParaRPr lang="zh-CN" altLang="en-US" sz="1400" dirty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32" name="TextBox 24">
            <a:extLst>
              <a:ext uri="{FF2B5EF4-FFF2-40B4-BE49-F238E27FC236}">
                <a16:creationId xmlns:a16="http://schemas.microsoft.com/office/drawing/2014/main" id="{15F5064B-D529-3CD6-C3FF-0C571CEC528B}"/>
              </a:ext>
            </a:extLst>
          </p:cNvPr>
          <p:cNvSpPr txBox="1"/>
          <p:nvPr/>
        </p:nvSpPr>
        <p:spPr>
          <a:xfrm>
            <a:off x="1187475" y="7217969"/>
            <a:ext cx="1941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solidFill>
                  <a:srgbClr val="6B2C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利用できるひと</a:t>
            </a:r>
            <a:endParaRPr lang="zh-CN" altLang="en-US" sz="1800" b="1" dirty="0">
              <a:solidFill>
                <a:srgbClr val="6B2C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33" name="Picture 16">
            <a:extLst>
              <a:ext uri="{FF2B5EF4-FFF2-40B4-BE49-F238E27FC236}">
                <a16:creationId xmlns:a16="http://schemas.microsoft.com/office/drawing/2014/main" id="{7E1DB952-7778-6A1E-A064-D737E4473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24" y="7214608"/>
            <a:ext cx="3364116" cy="405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CEFE8F8D-5B96-66B5-6DF7-F16C2F4B1AE2}"/>
              </a:ext>
            </a:extLst>
          </p:cNvPr>
          <p:cNvSpPr/>
          <p:nvPr/>
        </p:nvSpPr>
        <p:spPr>
          <a:xfrm>
            <a:off x="405195" y="7691118"/>
            <a:ext cx="3340615" cy="1175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浜松市に住んでいる人で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　６０歳以上の人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②　中学生以下の子どもとその保護者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　６０歳以上の人や子どもを支援する人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E643C88-23B6-679A-0099-02B997CF1B6D}"/>
              </a:ext>
            </a:extLst>
          </p:cNvPr>
          <p:cNvSpPr txBox="1"/>
          <p:nvPr/>
        </p:nvSpPr>
        <p:spPr>
          <a:xfrm>
            <a:off x="4167372" y="7633006"/>
            <a:ext cx="326101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所在地：</a:t>
            </a:r>
            <a:r>
              <a:rPr lang="zh-CN" altLang="en-US" sz="120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浜松市</a:t>
            </a:r>
            <a:r>
              <a:rPr lang="ja-JP" altLang="en-US" sz="120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中央区江之島町</a:t>
            </a:r>
            <a:r>
              <a:rPr lang="en-US" altLang="ja-JP" sz="120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606</a:t>
            </a:r>
          </a:p>
          <a:p>
            <a:pPr>
              <a:lnSpc>
                <a:spcPct val="150000"/>
              </a:lnSpc>
            </a:pPr>
            <a:r>
              <a:rPr lang="ja-JP" altLang="en-US" sz="120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開館時間： 午前</a:t>
            </a:r>
            <a:r>
              <a:rPr lang="en-US" altLang="ja-JP" sz="120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9</a:t>
            </a:r>
            <a:r>
              <a:rPr lang="ja-JP" altLang="en-US" sz="120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時</a:t>
            </a:r>
            <a:r>
              <a:rPr lang="en-US" altLang="ja-JP" sz="120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00</a:t>
            </a:r>
            <a:r>
              <a:rPr lang="ja-JP" altLang="en-US" sz="120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分～午後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  <a:r>
              <a:rPr lang="ja-JP" altLang="en-US" sz="120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時</a:t>
            </a:r>
            <a:r>
              <a:rPr lang="en-US" altLang="ja-JP" sz="120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30</a:t>
            </a:r>
            <a:r>
              <a:rPr lang="ja-JP" altLang="en-US" sz="120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分</a:t>
            </a:r>
            <a:endParaRPr lang="en-US" altLang="ja-JP" sz="1200" i="0" dirty="0"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休館日：月曜日（こどもの日及び敬老の日を除く）、　年末年始（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29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日～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日）</a:t>
            </a:r>
            <a:endParaRPr lang="en-US" altLang="ja-JP" sz="1200" i="0" dirty="0"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駐車場：あり</a:t>
            </a:r>
          </a:p>
        </p:txBody>
      </p:sp>
      <p:sp>
        <p:nvSpPr>
          <p:cNvPr id="38" name="TextBox 24">
            <a:extLst>
              <a:ext uri="{FF2B5EF4-FFF2-40B4-BE49-F238E27FC236}">
                <a16:creationId xmlns:a16="http://schemas.microsoft.com/office/drawing/2014/main" id="{660AA089-2F3D-6595-C4A2-52AFB65A9ED5}"/>
              </a:ext>
            </a:extLst>
          </p:cNvPr>
          <p:cNvSpPr txBox="1"/>
          <p:nvPr/>
        </p:nvSpPr>
        <p:spPr>
          <a:xfrm>
            <a:off x="5004223" y="7245612"/>
            <a:ext cx="1349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solidFill>
                  <a:srgbClr val="6B2C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ご利用案内</a:t>
            </a:r>
            <a:endParaRPr lang="zh-CN" altLang="en-US" sz="1800" b="1" dirty="0">
              <a:solidFill>
                <a:srgbClr val="6B2C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6" name="TextBox 38">
            <a:extLst>
              <a:ext uri="{FF2B5EF4-FFF2-40B4-BE49-F238E27FC236}">
                <a16:creationId xmlns:a16="http://schemas.microsoft.com/office/drawing/2014/main" id="{D80CD629-FDD7-944B-7E5A-4A4A2F032E61}"/>
              </a:ext>
            </a:extLst>
          </p:cNvPr>
          <p:cNvSpPr txBox="1"/>
          <p:nvPr/>
        </p:nvSpPr>
        <p:spPr>
          <a:xfrm>
            <a:off x="4063718" y="9623930"/>
            <a:ext cx="3544214" cy="1157048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問い合わせ先：令和６年３月１３日（水）から</a:t>
            </a:r>
            <a:endParaRPr lang="en-US" altLang="ja-JP" sz="1200" dirty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　　　　　　　</a:t>
            </a:r>
            <a:r>
              <a:rPr lang="ja-JP" altLang="en-US" sz="12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令和６年３月３１日（日）まで</a:t>
            </a:r>
            <a:endParaRPr lang="en-US" altLang="ja-JP" sz="1200" dirty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　　　　</a:t>
            </a:r>
            <a:r>
              <a:rPr lang="en-US" altLang="zh-CN" sz="12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0</a:t>
            </a:r>
            <a:r>
              <a:rPr lang="en-US" altLang="ja-JP" sz="12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53</a:t>
            </a:r>
            <a:r>
              <a:rPr lang="en-US" altLang="zh-CN" sz="12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-</a:t>
            </a:r>
            <a:r>
              <a:rPr lang="en-US" altLang="ja-JP" sz="12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425</a:t>
            </a:r>
            <a:r>
              <a:rPr lang="en-US" altLang="zh-CN" sz="12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-</a:t>
            </a:r>
            <a:r>
              <a:rPr lang="en-US" altLang="ja-JP" sz="12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9907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午前</a:t>
            </a:r>
            <a:r>
              <a:rPr lang="en-US" altLang="ja-JP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9</a:t>
            </a:r>
            <a:r>
              <a:rPr lang="zh-CN" altLang="en-US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時</a:t>
            </a:r>
            <a:r>
              <a:rPr lang="en-US" altLang="ja-JP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00</a:t>
            </a:r>
            <a:r>
              <a:rPr lang="ja-JP" altLang="en-US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分</a:t>
            </a:r>
            <a:r>
              <a:rPr lang="en-US" altLang="zh-CN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〜</a:t>
            </a:r>
            <a:r>
              <a:rPr lang="zh-CN" altLang="en-US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午後</a:t>
            </a:r>
            <a:r>
              <a:rPr lang="en-US" altLang="ja-JP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4</a:t>
            </a:r>
            <a:r>
              <a:rPr lang="zh-CN" altLang="en-US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時</a:t>
            </a:r>
            <a:r>
              <a:rPr lang="en-US" altLang="ja-JP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30</a:t>
            </a:r>
            <a:r>
              <a:rPr lang="ja-JP" altLang="en-US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分（土・日・祝除く）</a:t>
            </a:r>
            <a:endParaRPr lang="en-US" altLang="ja-JP" sz="12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40" name="Picture 16">
            <a:extLst>
              <a:ext uri="{FF2B5EF4-FFF2-40B4-BE49-F238E27FC236}">
                <a16:creationId xmlns:a16="http://schemas.microsoft.com/office/drawing/2014/main" id="{87C3F492-D153-140A-D785-0FEB7C7690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549" y="7210275"/>
            <a:ext cx="3261019" cy="39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12">
            <a:extLst>
              <a:ext uri="{FF2B5EF4-FFF2-40B4-BE49-F238E27FC236}">
                <a16:creationId xmlns:a16="http://schemas.microsoft.com/office/drawing/2014/main" id="{CE9D86E4-00D1-52EF-0F53-7C6A74B15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566" y="10244490"/>
            <a:ext cx="232648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「リニューアル」のイラスト文字">
            <a:extLst>
              <a:ext uri="{FF2B5EF4-FFF2-40B4-BE49-F238E27FC236}">
                <a16:creationId xmlns:a16="http://schemas.microsoft.com/office/drawing/2014/main" id="{1D07CD51-55EC-164A-2834-047620811F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91209">
            <a:off x="38879" y="783980"/>
            <a:ext cx="3643131" cy="1596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38">
            <a:extLst>
              <a:ext uri="{FF2B5EF4-FFF2-40B4-BE49-F238E27FC236}">
                <a16:creationId xmlns:a16="http://schemas.microsoft.com/office/drawing/2014/main" id="{D80CD629-FDD7-944B-7E5A-4A4A2F032E61}"/>
              </a:ext>
            </a:extLst>
          </p:cNvPr>
          <p:cNvSpPr txBox="1"/>
          <p:nvPr/>
        </p:nvSpPr>
        <p:spPr>
          <a:xfrm>
            <a:off x="148721" y="9753459"/>
            <a:ext cx="3726318" cy="887744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問い合わせ先：令和６年３月１２日（火）まで</a:t>
            </a:r>
            <a:endParaRPr lang="en-US" altLang="ja-JP" sz="12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lnSpc>
                <a:spcPts val="1590"/>
              </a:lnSpc>
            </a:pPr>
            <a:r>
              <a:rPr lang="ja-JP" altLang="en-US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</a:t>
            </a:r>
            <a:r>
              <a:rPr lang="en-US" altLang="ja-JP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053-425-1542  </a:t>
            </a:r>
            <a:r>
              <a:rPr lang="ja-JP" altLang="en-US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長寿支援課（南）</a:t>
            </a:r>
            <a:endParaRPr lang="en-US" altLang="ja-JP" sz="12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lnSpc>
                <a:spcPts val="1590"/>
              </a:lnSpc>
            </a:pPr>
            <a:r>
              <a:rPr lang="ja-JP" altLang="en-US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</a:t>
            </a:r>
            <a:r>
              <a:rPr lang="en-US" altLang="ja-JP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053-453-0553</a:t>
            </a:r>
            <a:r>
              <a:rPr lang="ja-JP" altLang="en-US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 市社協浜松地区センター</a:t>
            </a:r>
            <a:endParaRPr lang="en-US" altLang="ja-JP" sz="12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lnSpc>
                <a:spcPts val="1590"/>
              </a:lnSpc>
            </a:pPr>
            <a:r>
              <a:rPr lang="zh-CN" altLang="en-US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午前</a:t>
            </a:r>
            <a:r>
              <a:rPr lang="en-US" altLang="ja-JP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9</a:t>
            </a:r>
            <a:r>
              <a:rPr lang="zh-CN" altLang="en-US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時</a:t>
            </a:r>
            <a:r>
              <a:rPr lang="en-US" altLang="ja-JP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00</a:t>
            </a:r>
            <a:r>
              <a:rPr lang="ja-JP" altLang="en-US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分</a:t>
            </a:r>
            <a:r>
              <a:rPr lang="en-US" altLang="zh-CN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〜</a:t>
            </a:r>
            <a:r>
              <a:rPr lang="zh-CN" altLang="en-US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午後</a:t>
            </a:r>
            <a:r>
              <a:rPr lang="en-US" altLang="ja-JP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5</a:t>
            </a:r>
            <a:r>
              <a:rPr lang="zh-CN" altLang="en-US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時</a:t>
            </a:r>
            <a:r>
              <a:rPr lang="en-US" altLang="ja-JP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00</a:t>
            </a:r>
            <a:r>
              <a:rPr lang="ja-JP" altLang="en-US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分（土・日・祝除く）</a:t>
            </a:r>
            <a:endParaRPr lang="en-US" altLang="ja-JP" sz="12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02292" y="440943"/>
            <a:ext cx="4063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ふれあい交流センター</a:t>
            </a:r>
            <a:endParaRPr lang="zh-CN" altLang="en-US" sz="36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</p:txBody>
      </p:sp>
      <p:pic>
        <p:nvPicPr>
          <p:cNvPr id="39" name="Picture 12">
            <a:extLst>
              <a:ext uri="{FF2B5EF4-FFF2-40B4-BE49-F238E27FC236}">
                <a16:creationId xmlns:a16="http://schemas.microsoft.com/office/drawing/2014/main" id="{CE9D86E4-00D1-52EF-0F53-7C6A74B15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12" y="10075181"/>
            <a:ext cx="232648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309</Words>
  <Application>Microsoft Office PowerPoint</Application>
  <PresentationFormat>ユーザー設定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HGP創英角ﾎﾟｯﾌﾟ体</vt:lpstr>
      <vt:lpstr>HGS創英角ｺﾞｼｯｸUB</vt:lpstr>
      <vt:lpstr>HGS創英角ｺﾞｼｯｸUB</vt:lpstr>
      <vt:lpstr>UD デジタル 教科書体 N-B</vt:lpstr>
      <vt:lpstr>UD デジタル 教科書体 NK-B</vt:lpstr>
      <vt:lpstr>Yu Gothic UI Semibold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2016-07-29T00:12:34Z</dcterms:created>
  <dcterms:modified xsi:type="dcterms:W3CDTF">2024-02-02T07:33:01Z</dcterms:modified>
</cp:coreProperties>
</file>