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handoutMasterIdLst>
    <p:handoutMasterId r:id="rId4"/>
  </p:handoutMasterIdLst>
  <p:sldIdLst>
    <p:sldId id="266"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wner" initials="o" lastIdx="3" clrIdx="0">
    <p:extLst>
      <p:ext uri="{19B8F6BF-5375-455C-9EA6-DF929625EA0E}">
        <p15:presenceInfo xmlns:p15="http://schemas.microsoft.com/office/powerpoint/2012/main" userId="ow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FFFF"/>
    <a:srgbClr val="F8F148"/>
    <a:srgbClr val="F7ED0A"/>
    <a:srgbClr val="FAEE66"/>
    <a:srgbClr val="F5E724"/>
    <a:srgbClr val="EEEA1B"/>
    <a:srgbClr val="DEED35"/>
    <a:srgbClr val="E8D6BB"/>
    <a:srgbClr val="C9CA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8597" autoAdjust="0"/>
  </p:normalViewPr>
  <p:slideViewPr>
    <p:cSldViewPr snapToGrid="0">
      <p:cViewPr varScale="1">
        <p:scale>
          <a:sx n="46" d="100"/>
          <a:sy n="46" d="100"/>
        </p:scale>
        <p:origin x="2298" y="66"/>
      </p:cViewPr>
      <p:guideLst>
        <p:guide orient="horz" pos="3435"/>
        <p:guide pos="2449"/>
      </p:guideLst>
    </p:cSldViewPr>
  </p:slideViewPr>
  <p:notesTextViewPr>
    <p:cViewPr>
      <p:scale>
        <a:sx n="1" d="1"/>
        <a:sy n="1" d="1"/>
      </p:scale>
      <p:origin x="0" y="0"/>
    </p:cViewPr>
  </p:notesTextViewPr>
  <p:notesViewPr>
    <p:cSldViewPr snapToGrid="0">
      <p:cViewPr varScale="1">
        <p:scale>
          <a:sx n="48" d="100"/>
          <a:sy n="48" d="100"/>
        </p:scale>
        <p:origin x="-2982"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6151" cy="496106"/>
          </a:xfrm>
          <a:prstGeom prst="rect">
            <a:avLst/>
          </a:prstGeom>
        </p:spPr>
        <p:txBody>
          <a:bodyPr vert="horz" lIns="86034" tIns="43018" rIns="86034" bIns="43018"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0053" y="2"/>
            <a:ext cx="2946151" cy="496106"/>
          </a:xfrm>
          <a:prstGeom prst="rect">
            <a:avLst/>
          </a:prstGeom>
        </p:spPr>
        <p:txBody>
          <a:bodyPr vert="horz" lIns="86034" tIns="43018" rIns="86034" bIns="43018" rtlCol="0"/>
          <a:lstStyle>
            <a:lvl1pPr algn="r">
              <a:defRPr sz="1100"/>
            </a:lvl1pPr>
          </a:lstStyle>
          <a:p>
            <a:fld id="{EA4C0380-2DE9-498B-B68D-60B46204BA80}" type="datetimeFigureOut">
              <a:rPr kumimoji="1" lang="ja-JP" altLang="en-US" smtClean="0"/>
              <a:t>2024/5/22</a:t>
            </a:fld>
            <a:endParaRPr kumimoji="1" lang="ja-JP" altLang="en-US"/>
          </a:p>
        </p:txBody>
      </p:sp>
      <p:sp>
        <p:nvSpPr>
          <p:cNvPr id="4" name="フッター プレースホルダー 3"/>
          <p:cNvSpPr>
            <a:spLocks noGrp="1"/>
          </p:cNvSpPr>
          <p:nvPr>
            <p:ph type="ftr" sz="quarter" idx="2"/>
          </p:nvPr>
        </p:nvSpPr>
        <p:spPr>
          <a:xfrm>
            <a:off x="2" y="9429027"/>
            <a:ext cx="2946151" cy="496105"/>
          </a:xfrm>
          <a:prstGeom prst="rect">
            <a:avLst/>
          </a:prstGeom>
        </p:spPr>
        <p:txBody>
          <a:bodyPr vert="horz" lIns="86034" tIns="43018" rIns="86034" bIns="43018"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0053" y="9429027"/>
            <a:ext cx="2946151" cy="496105"/>
          </a:xfrm>
          <a:prstGeom prst="rect">
            <a:avLst/>
          </a:prstGeom>
        </p:spPr>
        <p:txBody>
          <a:bodyPr vert="horz" lIns="86034" tIns="43018" rIns="86034" bIns="43018" rtlCol="0" anchor="b"/>
          <a:lstStyle>
            <a:lvl1pPr algn="r">
              <a:defRPr sz="1100"/>
            </a:lvl1pPr>
          </a:lstStyle>
          <a:p>
            <a:fld id="{78A262EF-70DF-4926-8929-0A60A2E81DC8}" type="slidenum">
              <a:rPr kumimoji="1" lang="ja-JP" altLang="en-US" smtClean="0"/>
              <a:t>‹#›</a:t>
            </a:fld>
            <a:endParaRPr kumimoji="1" lang="ja-JP" altLang="en-US"/>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5659" cy="498056"/>
          </a:xfrm>
          <a:prstGeom prst="rect">
            <a:avLst/>
          </a:prstGeom>
        </p:spPr>
        <p:txBody>
          <a:bodyPr vert="horz" lIns="91422" tIns="45711" rIns="91422" bIns="45711"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0446" y="0"/>
            <a:ext cx="2945659" cy="498056"/>
          </a:xfrm>
          <a:prstGeom prst="rect">
            <a:avLst/>
          </a:prstGeom>
        </p:spPr>
        <p:txBody>
          <a:bodyPr vert="horz" lIns="91422" tIns="45711" rIns="91422" bIns="45711" rtlCol="0"/>
          <a:lstStyle>
            <a:lvl1pPr algn="r">
              <a:defRPr sz="1100"/>
            </a:lvl1pPr>
          </a:lstStyle>
          <a:p>
            <a:fld id="{70F99883-74AE-4A2C-81B7-5B86A08198C0}" type="datetimeFigureOut">
              <a:rPr kumimoji="1" lang="ja-JP" altLang="en-US" smtClean="0"/>
              <a:t>2024/5/22</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22" tIns="45711" rIns="91422" bIns="45711"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422" tIns="45711" rIns="91422"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28587"/>
            <a:ext cx="2945659" cy="498055"/>
          </a:xfrm>
          <a:prstGeom prst="rect">
            <a:avLst/>
          </a:prstGeom>
        </p:spPr>
        <p:txBody>
          <a:bodyPr vert="horz" lIns="91422" tIns="45711" rIns="91422" bIns="4571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0446" y="9428587"/>
            <a:ext cx="2945659" cy="498055"/>
          </a:xfrm>
          <a:prstGeom prst="rect">
            <a:avLst/>
          </a:prstGeom>
        </p:spPr>
        <p:txBody>
          <a:bodyPr vert="horz" lIns="91422" tIns="45711" rIns="91422" bIns="45711"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5/22/2024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eaLnBrk="1" fontAlgn="base" hangingPunct="1">
        <a:lnSpc>
          <a:spcPct val="90000"/>
        </a:lnSpc>
        <a:spcBef>
          <a:spcPct val="0"/>
        </a:spcBef>
        <a:spcAft>
          <a:spcPct val="0"/>
        </a:spcAft>
        <a:defRPr kumimoji="1" sz="3700" kern="1200">
          <a:solidFill>
            <a:schemeClr val="tx1"/>
          </a:solidFill>
          <a:latin typeface="+mj-lt"/>
          <a:ea typeface="+mj-ea"/>
          <a:cs typeface="+mj-cs"/>
        </a:defRPr>
      </a:lvl1pPr>
      <a:lvl2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eaLnBrk="1" fontAlgn="base" hangingPunct="1">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eaLnBrk="1" fontAlgn="base" hangingPunct="1">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eaLnBrk="1" fontAlgn="base" hangingPunct="1">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eaLnBrk="1" fontAlgn="base" hangingPunct="1">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eaLnBrk="1" fontAlgn="base" hangingPunct="1">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eaLnBrk="1" fontAlgn="base" hangingPunct="1">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7" y="-96161"/>
            <a:ext cx="7776000" cy="1090834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916" y="397282"/>
            <a:ext cx="6458725" cy="3831344"/>
          </a:xfrm>
          <a:prstGeom prst="rect">
            <a:avLst/>
          </a:prstGeom>
        </p:spPr>
      </p:pic>
      <p:sp>
        <p:nvSpPr>
          <p:cNvPr id="13" name="object 2"/>
          <p:cNvSpPr txBox="1"/>
          <p:nvPr/>
        </p:nvSpPr>
        <p:spPr>
          <a:xfrm>
            <a:off x="2024001" y="7625402"/>
            <a:ext cx="5304076" cy="386003"/>
          </a:xfrm>
          <a:prstGeom prst="rect">
            <a:avLst/>
          </a:prstGeom>
          <a:noFill/>
        </p:spPr>
        <p:txBody>
          <a:bodyPr vert="horz" wrap="square" lIns="0" tIns="16510" rIns="0" bIns="0" rtlCol="0">
            <a:spAutoFit/>
          </a:bodyPr>
          <a:lstStyle/>
          <a:p>
            <a:pPr marL="12700" algn="ctr">
              <a:lnSpc>
                <a:spcPct val="100000"/>
              </a:lnSpc>
              <a:spcBef>
                <a:spcPts val="130"/>
              </a:spcBef>
            </a:pPr>
            <a:r>
              <a:rPr lang="ja-JP" altLang="en-US"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令和６年</a:t>
            </a:r>
            <a:r>
              <a:rPr lang="en-US" altLang="ja-JP"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7</a:t>
            </a:r>
            <a:r>
              <a:rPr lang="ja-JP" altLang="en-US"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月１日（月）～</a:t>
            </a:r>
            <a:r>
              <a:rPr lang="en-US" altLang="ja-JP"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8</a:t>
            </a:r>
            <a:r>
              <a:rPr lang="ja-JP" altLang="en-US"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月</a:t>
            </a:r>
            <a:r>
              <a:rPr lang="en-US" altLang="ja-JP"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3</a:t>
            </a:r>
            <a:r>
              <a:rPr lang="ja-JP" altLang="en-US" sz="2400" b="1" spc="75"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rPr>
              <a:t>０日（金）</a:t>
            </a:r>
            <a:endParaRPr sz="2400" baseline="6944"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B"/>
            </a:endParaRPr>
          </a:p>
        </p:txBody>
      </p:sp>
      <p:sp>
        <p:nvSpPr>
          <p:cNvPr id="14" name="object 12"/>
          <p:cNvSpPr txBox="1"/>
          <p:nvPr/>
        </p:nvSpPr>
        <p:spPr>
          <a:xfrm>
            <a:off x="341332" y="5826742"/>
            <a:ext cx="7110983" cy="917559"/>
          </a:xfrm>
          <a:prstGeom prst="rect">
            <a:avLst/>
          </a:prstGeom>
        </p:spPr>
        <p:txBody>
          <a:bodyPr vert="horz" wrap="square" lIns="0" tIns="17145" rIns="0" bIns="0" rtlCol="0">
            <a:spAutoFit/>
          </a:bodyPr>
          <a:lstStyle/>
          <a:p>
            <a:pPr algn="ctr">
              <a:lnSpc>
                <a:spcPct val="100000"/>
              </a:lnSpc>
              <a:spcBef>
                <a:spcPts val="135"/>
              </a:spcBef>
            </a:pPr>
            <a:r>
              <a:rPr lang="ja-JP" altLang="en-US"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無償又は低額で食事の提供を行う「子ども食堂」を運営する団体が、</a:t>
            </a:r>
            <a:endParaRPr lang="en-US" altLang="ja-JP"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endParaRPr>
          </a:p>
          <a:p>
            <a:pPr algn="ctr">
              <a:lnSpc>
                <a:spcPct val="100000"/>
              </a:lnSpc>
              <a:spcBef>
                <a:spcPts val="135"/>
              </a:spcBef>
            </a:pPr>
            <a:r>
              <a:rPr lang="ja-JP" altLang="en-US"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歳末時期（</a:t>
            </a:r>
            <a:r>
              <a:rPr lang="en-US" altLang="ja-JP"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12</a:t>
            </a:r>
            <a:r>
              <a:rPr lang="ja-JP" altLang="en-US"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月～</a:t>
            </a:r>
            <a:r>
              <a:rPr lang="en-US" altLang="ja-JP"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1</a:t>
            </a:r>
            <a:r>
              <a:rPr lang="ja-JP" altLang="en-US"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月）に浜松市社会福祉協議会と共催して実施する事業に対して、費用の助成を行います。</a:t>
            </a:r>
            <a:endParaRPr lang="en-US" altLang="ja-JP" sz="1600" b="1" spc="-20"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endParaRPr>
          </a:p>
          <a:p>
            <a:pPr algn="ctr">
              <a:lnSpc>
                <a:spcPct val="100000"/>
              </a:lnSpc>
              <a:spcBef>
                <a:spcPts val="135"/>
              </a:spcBef>
            </a:pPr>
            <a:endParaRPr sz="800" dirty="0">
              <a:latin typeface="小塚ゴシック Pro M"/>
              <a:cs typeface="小塚ゴシック Pro M"/>
            </a:endParaRPr>
          </a:p>
        </p:txBody>
      </p:sp>
      <p:sp>
        <p:nvSpPr>
          <p:cNvPr id="16" name="object 3"/>
          <p:cNvSpPr txBox="1"/>
          <p:nvPr/>
        </p:nvSpPr>
        <p:spPr>
          <a:xfrm>
            <a:off x="2018896" y="6789838"/>
            <a:ext cx="5348366" cy="386644"/>
          </a:xfrm>
          <a:prstGeom prst="rect">
            <a:avLst/>
          </a:prstGeom>
        </p:spPr>
        <p:txBody>
          <a:bodyPr vert="horz" wrap="square" lIns="0" tIns="17145" rIns="0" bIns="0" rtlCol="0">
            <a:spAutoFit/>
          </a:bodyPr>
          <a:lstStyle/>
          <a:p>
            <a:pPr marL="12700">
              <a:lnSpc>
                <a:spcPct val="100000"/>
              </a:lnSpc>
              <a:spcBef>
                <a:spcPts val="135"/>
              </a:spcBef>
            </a:pPr>
            <a:r>
              <a:rPr lang="ja-JP" altLang="en-US" sz="24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上限 </a:t>
            </a:r>
            <a:r>
              <a:rPr lang="en-US" altLang="ja-JP" sz="24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5</a:t>
            </a:r>
            <a:r>
              <a:rPr lang="ja-JP" altLang="en-US" sz="24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万円</a:t>
            </a:r>
            <a:r>
              <a:rPr lang="ja-JP" altLang="en-US" sz="18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（各団体</a:t>
            </a:r>
            <a:r>
              <a:rPr lang="en-US" altLang="ja-JP" sz="18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1</a:t>
            </a:r>
            <a:r>
              <a:rPr lang="ja-JP" altLang="en-US" sz="1800" b="1" spc="65"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B"/>
              </a:rPr>
              <a:t>事業まで申請可）</a:t>
            </a:r>
            <a:endParaRPr sz="2400" dirty="0">
              <a:latin typeface="UD デジタル 教科書体 NK-B" panose="02020700000000000000" pitchFamily="18" charset="-128"/>
              <a:ea typeface="UD デジタル 教科書体 NK-B" panose="02020700000000000000" pitchFamily="18" charset="-128"/>
              <a:cs typeface="小塚ゴシック Pro B"/>
            </a:endParaRPr>
          </a:p>
        </p:txBody>
      </p:sp>
      <p:sp>
        <p:nvSpPr>
          <p:cNvPr id="17" name="object 4"/>
          <p:cNvSpPr txBox="1"/>
          <p:nvPr/>
        </p:nvSpPr>
        <p:spPr>
          <a:xfrm>
            <a:off x="2024828" y="8415525"/>
            <a:ext cx="5398498" cy="1458091"/>
          </a:xfrm>
          <a:prstGeom prst="rect">
            <a:avLst/>
          </a:prstGeom>
        </p:spPr>
        <p:txBody>
          <a:bodyPr vert="horz" wrap="square" lIns="0" tIns="11430" rIns="0" bIns="0" rtlCol="0">
            <a:spAutoFit/>
          </a:bodyPr>
          <a:lstStyle/>
          <a:p>
            <a:pPr>
              <a:lnSpc>
                <a:spcPct val="100000"/>
              </a:lnSpc>
              <a:spcBef>
                <a:spcPts val="90"/>
              </a:spcBef>
            </a:pPr>
            <a:r>
              <a:rPr lang="ja-JP" altLang="en-US"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浜松市社会福祉協議会　地域支援課　</a:t>
            </a:r>
            <a:endParaRPr lang="en-US" altLang="ja-JP"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endParaRPr>
          </a:p>
          <a:p>
            <a:pPr>
              <a:lnSpc>
                <a:spcPct val="100000"/>
              </a:lnSpc>
              <a:spcBef>
                <a:spcPts val="90"/>
              </a:spcBef>
            </a:pPr>
            <a:r>
              <a:rPr lang="ja-JP" altLang="en-US"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a:t>
            </a:r>
            <a:r>
              <a:rPr lang="en-US" altLang="ja-JP"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432-8035</a:t>
            </a:r>
            <a:r>
              <a:rPr lang="ja-JP" altLang="en-US"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　浜松市中央区成子町</a:t>
            </a:r>
            <a:r>
              <a:rPr lang="en-US" altLang="ja-JP"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140-8</a:t>
            </a:r>
          </a:p>
          <a:p>
            <a:pPr>
              <a:lnSpc>
                <a:spcPct val="100000"/>
              </a:lnSpc>
              <a:spcBef>
                <a:spcPts val="90"/>
              </a:spcBef>
            </a:pPr>
            <a:r>
              <a:rPr lang="ja-JP" altLang="en-US"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　　　　　　　　　　　　　　　　　　　　浜松市福祉交流センター</a:t>
            </a:r>
            <a:r>
              <a:rPr lang="en-US" altLang="ja-JP"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2</a:t>
            </a:r>
            <a:r>
              <a:rPr lang="ja-JP" altLang="en-US"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階</a:t>
            </a:r>
            <a:br>
              <a:rPr lang="en-US" altLang="ja-JP" sz="24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br>
            <a:r>
              <a:rPr lang="en-US" altLang="ja-JP" sz="18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TEL</a:t>
            </a:r>
            <a:r>
              <a:rPr lang="ja-JP" altLang="en-US" sz="18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rPr>
              <a:t>：</a:t>
            </a:r>
            <a:r>
              <a:rPr lang="en-US" altLang="ja-JP" sz="1800" dirty="0">
                <a:solidFill>
                  <a:srgbClr val="FFFFFF"/>
                </a:solidFill>
                <a:latin typeface="UD デジタル 教科書体 NK-B" panose="02020700000000000000" pitchFamily="18" charset="-128"/>
                <a:ea typeface="UD デジタル 教科書体 NK-B" panose="02020700000000000000" pitchFamily="18" charset="-128"/>
                <a:cs typeface="Arial"/>
              </a:rPr>
              <a:t> 053-453-0580 </a:t>
            </a:r>
            <a:r>
              <a:rPr lang="ja-JP" altLang="en-US" sz="1800" dirty="0">
                <a:solidFill>
                  <a:srgbClr val="FFFFFF"/>
                </a:solidFill>
                <a:latin typeface="UD デジタル 教科書体 NK-B" panose="02020700000000000000" pitchFamily="18" charset="-128"/>
                <a:ea typeface="UD デジタル 教科書体 NK-B" panose="02020700000000000000" pitchFamily="18" charset="-128"/>
                <a:cs typeface="Arial"/>
              </a:rPr>
              <a:t>　</a:t>
            </a:r>
            <a:r>
              <a:rPr lang="en-US" altLang="ja-JP" sz="1600" dirty="0">
                <a:solidFill>
                  <a:srgbClr val="FFFFFF"/>
                </a:solidFill>
                <a:latin typeface="UD デジタル 教科書体 NK-B" panose="02020700000000000000" pitchFamily="18" charset="-128"/>
                <a:ea typeface="UD デジタル 教科書体 NK-B" panose="02020700000000000000" pitchFamily="18" charset="-128"/>
                <a:cs typeface="Arial"/>
              </a:rPr>
              <a:t>8:30</a:t>
            </a:r>
            <a:r>
              <a:rPr lang="ja-JP" altLang="en-US" sz="1600" dirty="0">
                <a:solidFill>
                  <a:srgbClr val="FFFFFF"/>
                </a:solidFill>
                <a:latin typeface="UD デジタル 教科書体 NK-B" panose="02020700000000000000" pitchFamily="18" charset="-128"/>
                <a:ea typeface="UD デジタル 教科書体 NK-B" panose="02020700000000000000" pitchFamily="18" charset="-128"/>
                <a:cs typeface="Arial"/>
              </a:rPr>
              <a:t>～</a:t>
            </a:r>
            <a:r>
              <a:rPr lang="en-US" altLang="ja-JP" sz="1600" dirty="0">
                <a:solidFill>
                  <a:srgbClr val="FFFFFF"/>
                </a:solidFill>
                <a:latin typeface="UD デジタル 教科書体 NK-B" panose="02020700000000000000" pitchFamily="18" charset="-128"/>
                <a:ea typeface="UD デジタル 教科書体 NK-B" panose="02020700000000000000" pitchFamily="18" charset="-128"/>
                <a:cs typeface="Arial"/>
              </a:rPr>
              <a:t>17:15</a:t>
            </a:r>
            <a:r>
              <a:rPr lang="ja-JP" altLang="en-US" sz="1600" dirty="0">
                <a:solidFill>
                  <a:srgbClr val="FFFFFF"/>
                </a:solidFill>
                <a:latin typeface="UD デジタル 教科書体 NK-B" panose="02020700000000000000" pitchFamily="18" charset="-128"/>
                <a:ea typeface="UD デジタル 教科書体 NK-B" panose="02020700000000000000" pitchFamily="18" charset="-128"/>
                <a:cs typeface="Arial"/>
              </a:rPr>
              <a:t>（土日祝除く）</a:t>
            </a:r>
            <a:endParaRPr lang="en-US" altLang="ja-JP" sz="1600" dirty="0">
              <a:solidFill>
                <a:srgbClr val="FFFFFF"/>
              </a:solidFill>
              <a:latin typeface="UD デジタル 教科書体 NK-B" panose="02020700000000000000" pitchFamily="18" charset="-128"/>
              <a:ea typeface="UD デジタル 教科書体 NK-B" panose="02020700000000000000" pitchFamily="18" charset="-128"/>
              <a:cs typeface="Arial"/>
            </a:endParaRPr>
          </a:p>
          <a:p>
            <a:pPr>
              <a:lnSpc>
                <a:spcPct val="100000"/>
              </a:lnSpc>
              <a:spcBef>
                <a:spcPts val="90"/>
              </a:spcBef>
            </a:pPr>
            <a:endParaRPr lang="en-US" altLang="ja-JP" sz="1600" spc="112" baseline="3267" dirty="0">
              <a:solidFill>
                <a:srgbClr val="FFFFFF"/>
              </a:solidFill>
              <a:latin typeface="UD デジタル 教科書体 NK-B" panose="02020700000000000000" pitchFamily="18" charset="-128"/>
              <a:ea typeface="UD デジタル 教科書体 NK-B" panose="02020700000000000000" pitchFamily="18" charset="-128"/>
              <a:cs typeface="小塚ゴシック Pro M"/>
            </a:endParaRPr>
          </a:p>
          <a:p>
            <a:pPr algn="ctr">
              <a:lnSpc>
                <a:spcPct val="100000"/>
              </a:lnSpc>
              <a:spcBef>
                <a:spcPts val="90"/>
              </a:spcBef>
            </a:pPr>
            <a:endParaRPr sz="1400" dirty="0">
              <a:latin typeface="小塚ゴシック Pro R"/>
              <a:cs typeface="小塚ゴシック Pro R"/>
            </a:endParaRPr>
          </a:p>
        </p:txBody>
      </p:sp>
      <p:sp>
        <p:nvSpPr>
          <p:cNvPr id="23" name="object 4"/>
          <p:cNvSpPr txBox="1"/>
          <p:nvPr/>
        </p:nvSpPr>
        <p:spPr>
          <a:xfrm>
            <a:off x="1054684" y="9799374"/>
            <a:ext cx="6379749" cy="1016945"/>
          </a:xfrm>
          <a:prstGeom prst="rect">
            <a:avLst/>
          </a:prstGeom>
        </p:spPr>
        <p:txBody>
          <a:bodyPr vert="horz" wrap="square" lIns="0" tIns="11430" rIns="0" bIns="0" rtlCol="0">
            <a:spAutoFit/>
          </a:bodyPr>
          <a:lstStyle/>
          <a:p>
            <a:pPr marL="6985">
              <a:lnSpc>
                <a:spcPct val="100000"/>
              </a:lnSpc>
              <a:spcBef>
                <a:spcPts val="50"/>
              </a:spcBef>
            </a:pP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＊財源は、共同募金運動の一環として毎年</a:t>
            </a:r>
            <a:r>
              <a:rPr lang="en-US" altLang="ja-JP"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12</a:t>
            </a: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月</a:t>
            </a:r>
            <a:r>
              <a:rPr lang="en-US" altLang="ja-JP"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1</a:t>
            </a: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日から行われる「歳末たすけあい募金」とし、</a:t>
            </a: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endParaRPr>
          </a:p>
          <a:p>
            <a:pPr marL="6985">
              <a:spcBef>
                <a:spcPts val="50"/>
              </a:spcBef>
            </a:pP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　 多くの地域住民の方からのあたたかい善意により運営されています。 </a:t>
            </a: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endParaRPr>
          </a:p>
          <a:p>
            <a:pPr marL="6985">
              <a:spcBef>
                <a:spcPts val="50"/>
              </a:spcBef>
            </a:pP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endParaRPr>
          </a:p>
          <a:p>
            <a:pPr marL="6985">
              <a:spcBef>
                <a:spcPts val="50"/>
              </a:spcBef>
            </a:pP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rPr>
              <a:t>＊対象事業・助成対象経費等の詳細については、別紙の要領をご確認ください。</a:t>
            </a:r>
          </a:p>
          <a:p>
            <a:pPr marL="6985">
              <a:lnSpc>
                <a:spcPct val="100000"/>
              </a:lnSpc>
              <a:spcBef>
                <a:spcPts val="50"/>
              </a:spcBef>
            </a:pPr>
            <a:endParaRPr sz="1400" dirty="0">
              <a:solidFill>
                <a:schemeClr val="bg1"/>
              </a:solidFill>
              <a:latin typeface="UD デジタル 教科書体 NK-B" panose="02020700000000000000" pitchFamily="18" charset="-128"/>
              <a:ea typeface="UD デジタル 教科書体 NK-B" panose="02020700000000000000" pitchFamily="18" charset="-128"/>
              <a:cs typeface="小塚ゴシック Pro R"/>
            </a:endParaRPr>
          </a:p>
        </p:txBody>
      </p:sp>
      <p:sp>
        <p:nvSpPr>
          <p:cNvPr id="27" name="テキスト ボックス 26">
            <a:extLst>
              <a:ext uri="{FF2B5EF4-FFF2-40B4-BE49-F238E27FC236}">
                <a16:creationId xmlns:a16="http://schemas.microsoft.com/office/drawing/2014/main" id="{DB42904C-5114-C213-6140-6118A23872C7}"/>
              </a:ext>
            </a:extLst>
          </p:cNvPr>
          <p:cNvSpPr txBox="1"/>
          <p:nvPr/>
        </p:nvSpPr>
        <p:spPr>
          <a:xfrm>
            <a:off x="116639" y="1551514"/>
            <a:ext cx="7783568" cy="1509003"/>
          </a:xfrm>
          <a:prstGeom prst="rect">
            <a:avLst/>
          </a:prstGeom>
          <a:noFill/>
        </p:spPr>
        <p:txBody>
          <a:bodyPr wrap="square" rtlCol="0">
            <a:spAutoFit/>
          </a:bodyPr>
          <a:lstStyle/>
          <a:p>
            <a:pPr algn="ctr"/>
            <a:r>
              <a:rPr kumimoji="1" lang="ja-JP" altLang="en-US" sz="2000" dirty="0">
                <a:latin typeface="HGP創英角ｺﾞｼｯｸUB" panose="020B0900000000000000" pitchFamily="50" charset="-128"/>
                <a:ea typeface="HGP創英角ｺﾞｼｯｸUB" panose="020B0900000000000000" pitchFamily="50" charset="-128"/>
              </a:rPr>
              <a:t>浜松市社会福祉協議会「歳末たすけあい募金」　</a:t>
            </a:r>
            <a:endParaRPr kumimoji="1" lang="en-US" altLang="ja-JP" sz="2000" dirty="0">
              <a:latin typeface="HGP創英角ｺﾞｼｯｸUB" panose="020B0900000000000000" pitchFamily="50" charset="-128"/>
              <a:ea typeface="HGP創英角ｺﾞｼｯｸUB" panose="020B0900000000000000" pitchFamily="50" charset="-128"/>
            </a:endParaRPr>
          </a:p>
          <a:p>
            <a:pPr algn="ctr"/>
            <a:r>
              <a:rPr kumimoji="1" lang="en-US" altLang="ja-JP" sz="2000" dirty="0">
                <a:latin typeface="HGP創英角ｺﾞｼｯｸUB" panose="020B0900000000000000" pitchFamily="50" charset="-128"/>
                <a:ea typeface="HGP創英角ｺﾞｼｯｸUB" panose="020B0900000000000000" pitchFamily="50" charset="-128"/>
              </a:rPr>
              <a:t>NPO</a:t>
            </a:r>
            <a:r>
              <a:rPr kumimoji="1" lang="ja-JP" altLang="en-US" sz="2000" dirty="0">
                <a:latin typeface="HGP創英角ｺﾞｼｯｸUB" panose="020B0900000000000000" pitchFamily="50" charset="-128"/>
                <a:ea typeface="HGP創英角ｺﾞｼｯｸUB" panose="020B0900000000000000" pitchFamily="50" charset="-128"/>
              </a:rPr>
              <a:t>・ボランティア団体等助成金</a:t>
            </a:r>
            <a:endParaRPr kumimoji="1" lang="en-US" altLang="ja-JP" sz="2000" dirty="0">
              <a:latin typeface="HGP創英角ｺﾞｼｯｸUB" panose="020B0900000000000000" pitchFamily="50" charset="-128"/>
              <a:ea typeface="HGP創英角ｺﾞｼｯｸUB" panose="020B0900000000000000" pitchFamily="50" charset="-128"/>
            </a:endParaRPr>
          </a:p>
          <a:p>
            <a:r>
              <a:rPr lang="ja-JP" altLang="en-US" sz="3200" dirty="0">
                <a:latin typeface="HGP創英角ｺﾞｼｯｸUB" panose="020B0900000000000000" pitchFamily="50" charset="-128"/>
                <a:ea typeface="HGP創英角ｺﾞｼｯｸUB" panose="020B0900000000000000" pitchFamily="50" charset="-128"/>
              </a:rPr>
              <a:t>令和６年度“赤い羽根”</a:t>
            </a:r>
            <a:r>
              <a:rPr kumimoji="1" lang="ja-JP" altLang="en-US" sz="3200" dirty="0">
                <a:latin typeface="HGP創英角ｺﾞｼｯｸUB" panose="020B0900000000000000" pitchFamily="50" charset="-128"/>
                <a:ea typeface="HGP創英角ｺﾞｼｯｸUB" panose="020B0900000000000000" pitchFamily="50" charset="-128"/>
              </a:rPr>
              <a:t>子ども食堂助成事業</a:t>
            </a:r>
            <a:endParaRPr kumimoji="1" lang="en-US" altLang="ja-JP" sz="4400" dirty="0">
              <a:latin typeface="HGP創英角ｺﾞｼｯｸUB" panose="020B0900000000000000" pitchFamily="50" charset="-128"/>
              <a:ea typeface="HGP創英角ｺﾞｼｯｸUB" panose="020B0900000000000000" pitchFamily="50" charset="-128"/>
            </a:endParaRPr>
          </a:p>
          <a:p>
            <a:endParaRPr kumimoji="1" lang="ja-JP" altLang="en-US" dirty="0"/>
          </a:p>
        </p:txBody>
      </p:sp>
      <p:pic>
        <p:nvPicPr>
          <p:cNvPr id="35" name="図 34">
            <a:extLst>
              <a:ext uri="{FF2B5EF4-FFF2-40B4-BE49-F238E27FC236}">
                <a16:creationId xmlns:a16="http://schemas.microsoft.com/office/drawing/2014/main" id="{99A079FC-C0BB-2478-E11C-E3B67673DA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2718" y="3066639"/>
            <a:ext cx="2225705" cy="2517011"/>
          </a:xfrm>
          <a:prstGeom prst="rect">
            <a:avLst/>
          </a:prstGeom>
        </p:spPr>
      </p:pic>
      <p:pic>
        <p:nvPicPr>
          <p:cNvPr id="37" name="図 36">
            <a:extLst>
              <a:ext uri="{FF2B5EF4-FFF2-40B4-BE49-F238E27FC236}">
                <a16:creationId xmlns:a16="http://schemas.microsoft.com/office/drawing/2014/main" id="{20CD0120-0433-9747-1724-834EA3316DE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85037" y="2850252"/>
            <a:ext cx="2565610" cy="2739972"/>
          </a:xfrm>
          <a:prstGeom prst="rect">
            <a:avLst/>
          </a:prstGeom>
        </p:spPr>
      </p:pic>
      <p:sp>
        <p:nvSpPr>
          <p:cNvPr id="2" name="四角形: 角を丸くする 1">
            <a:extLst>
              <a:ext uri="{FF2B5EF4-FFF2-40B4-BE49-F238E27FC236}">
                <a16:creationId xmlns:a16="http://schemas.microsoft.com/office/drawing/2014/main" id="{C1B35882-16E5-F2AD-8250-C20B0DE2ADFD}"/>
              </a:ext>
            </a:extLst>
          </p:cNvPr>
          <p:cNvSpPr/>
          <p:nvPr/>
        </p:nvSpPr>
        <p:spPr>
          <a:xfrm>
            <a:off x="128656" y="6718237"/>
            <a:ext cx="1733551" cy="534650"/>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object 5"/>
          <p:cNvSpPr txBox="1"/>
          <p:nvPr/>
        </p:nvSpPr>
        <p:spPr>
          <a:xfrm>
            <a:off x="252931" y="6813239"/>
            <a:ext cx="1518140" cy="323165"/>
          </a:xfrm>
          <a:prstGeom prst="rect">
            <a:avLst/>
          </a:prstGeom>
        </p:spPr>
        <p:txBody>
          <a:bodyPr vert="horz" wrap="square" lIns="0" tIns="15240" rIns="0" bIns="0" rtlCol="0">
            <a:spAutoFit/>
          </a:bodyPr>
          <a:lstStyle/>
          <a:p>
            <a:pPr marL="12700" algn="ctr">
              <a:lnSpc>
                <a:spcPct val="100000"/>
              </a:lnSpc>
              <a:spcBef>
                <a:spcPts val="120"/>
              </a:spcBef>
            </a:pPr>
            <a:r>
              <a:rPr lang="ja-JP" altLang="en-US" sz="2000" spc="125" dirty="0">
                <a:solidFill>
                  <a:srgbClr val="F15757"/>
                </a:solidFill>
                <a:latin typeface="UD デジタル 教科書体 NK-B" panose="02020700000000000000" pitchFamily="18" charset="-128"/>
                <a:ea typeface="UD デジタル 教科書体 NK-B" panose="02020700000000000000" pitchFamily="18" charset="-128"/>
                <a:cs typeface="小塚ゴシック Pro M"/>
              </a:rPr>
              <a:t>助成金額</a:t>
            </a:r>
            <a:endParaRPr sz="2000" dirty="0">
              <a:latin typeface="UD デジタル 教科書体 NK-B" panose="02020700000000000000" pitchFamily="18" charset="-128"/>
              <a:ea typeface="UD デジタル 教科書体 NK-B" panose="02020700000000000000" pitchFamily="18" charset="-128"/>
              <a:cs typeface="小塚ゴシック Pro M"/>
            </a:endParaRPr>
          </a:p>
        </p:txBody>
      </p:sp>
      <p:pic>
        <p:nvPicPr>
          <p:cNvPr id="36" name="図 35">
            <a:extLst>
              <a:ext uri="{FF2B5EF4-FFF2-40B4-BE49-F238E27FC236}">
                <a16:creationId xmlns:a16="http://schemas.microsoft.com/office/drawing/2014/main" id="{3A7F5ADE-3C1B-403B-5F1B-5918E1865C3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49501" y="418768"/>
            <a:ext cx="3369603" cy="1058443"/>
          </a:xfrm>
          <a:prstGeom prst="rect">
            <a:avLst/>
          </a:prstGeom>
          <a:noFill/>
        </p:spPr>
      </p:pic>
      <p:sp>
        <p:nvSpPr>
          <p:cNvPr id="39" name="テキスト ボックス 38">
            <a:extLst>
              <a:ext uri="{FF2B5EF4-FFF2-40B4-BE49-F238E27FC236}">
                <a16:creationId xmlns:a16="http://schemas.microsoft.com/office/drawing/2014/main" id="{6801573E-E817-FCEC-8B42-AF4FB7ED47EE}"/>
              </a:ext>
            </a:extLst>
          </p:cNvPr>
          <p:cNvSpPr txBox="1"/>
          <p:nvPr/>
        </p:nvSpPr>
        <p:spPr>
          <a:xfrm>
            <a:off x="4600400" y="504749"/>
            <a:ext cx="2766862" cy="709681"/>
          </a:xfrm>
          <a:prstGeom prst="rect">
            <a:avLst/>
          </a:prstGeom>
          <a:noFill/>
        </p:spPr>
        <p:txBody>
          <a:bodyPr wrap="squar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子ども食堂を</a:t>
            </a:r>
            <a:endParaRPr kumimoji="1" lang="en-US" altLang="ja-JP" dirty="0">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応援します！</a:t>
            </a:r>
          </a:p>
        </p:txBody>
      </p:sp>
      <p:sp>
        <p:nvSpPr>
          <p:cNvPr id="8" name="四角形: 角を丸くする 7">
            <a:extLst>
              <a:ext uri="{FF2B5EF4-FFF2-40B4-BE49-F238E27FC236}">
                <a16:creationId xmlns:a16="http://schemas.microsoft.com/office/drawing/2014/main" id="{C7535F16-E0B7-518D-268D-DF11762B9148}"/>
              </a:ext>
            </a:extLst>
          </p:cNvPr>
          <p:cNvSpPr/>
          <p:nvPr/>
        </p:nvSpPr>
        <p:spPr>
          <a:xfrm>
            <a:off x="128656" y="7578280"/>
            <a:ext cx="1733551" cy="534650"/>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object 5">
            <a:extLst>
              <a:ext uri="{FF2B5EF4-FFF2-40B4-BE49-F238E27FC236}">
                <a16:creationId xmlns:a16="http://schemas.microsoft.com/office/drawing/2014/main" id="{52B3B909-2D1A-1C3B-AFF9-6F395CAAC65D}"/>
              </a:ext>
            </a:extLst>
          </p:cNvPr>
          <p:cNvSpPr txBox="1"/>
          <p:nvPr/>
        </p:nvSpPr>
        <p:spPr>
          <a:xfrm>
            <a:off x="7567" y="7657007"/>
            <a:ext cx="2011329" cy="705321"/>
          </a:xfrm>
          <a:prstGeom prst="rect">
            <a:avLst/>
          </a:prstGeom>
        </p:spPr>
        <p:txBody>
          <a:bodyPr vert="horz" wrap="square" lIns="0" tIns="15240" rIns="0" bIns="0" rtlCol="0">
            <a:spAutoFit/>
          </a:bodyPr>
          <a:lstStyle/>
          <a:p>
            <a:pPr marL="12700" algn="ctr">
              <a:lnSpc>
                <a:spcPct val="100000"/>
              </a:lnSpc>
              <a:spcBef>
                <a:spcPts val="120"/>
              </a:spcBef>
            </a:pPr>
            <a:r>
              <a:rPr lang="ja-JP" altLang="en-US" sz="2000" spc="125" dirty="0">
                <a:solidFill>
                  <a:srgbClr val="F15757"/>
                </a:solidFill>
                <a:latin typeface="UD デジタル 教科書体 NK-B" panose="02020700000000000000" pitchFamily="18" charset="-128"/>
                <a:ea typeface="UD デジタル 教科書体 NK-B" panose="02020700000000000000" pitchFamily="18" charset="-128"/>
                <a:cs typeface="小塚ゴシック Pro M"/>
              </a:rPr>
              <a:t>申請受付期間</a:t>
            </a:r>
            <a:endParaRPr lang="en-US" altLang="ja-JP" sz="2000" spc="125" dirty="0">
              <a:solidFill>
                <a:srgbClr val="F15757"/>
              </a:solidFill>
              <a:latin typeface="UD デジタル 教科書体 NK-B" panose="02020700000000000000" pitchFamily="18" charset="-128"/>
              <a:ea typeface="UD デジタル 教科書体 NK-B" panose="02020700000000000000" pitchFamily="18" charset="-128"/>
              <a:cs typeface="小塚ゴシック Pro M"/>
            </a:endParaRPr>
          </a:p>
          <a:p>
            <a:pPr marL="12700">
              <a:lnSpc>
                <a:spcPct val="100000"/>
              </a:lnSpc>
              <a:spcBef>
                <a:spcPts val="120"/>
              </a:spcBef>
            </a:pPr>
            <a:endParaRPr sz="2400" dirty="0">
              <a:latin typeface="小塚ゴシック Pro M"/>
              <a:cs typeface="小塚ゴシック Pro M"/>
            </a:endParaRPr>
          </a:p>
        </p:txBody>
      </p:sp>
      <p:sp>
        <p:nvSpPr>
          <p:cNvPr id="10" name="四角形: 角を丸くする 9">
            <a:extLst>
              <a:ext uri="{FF2B5EF4-FFF2-40B4-BE49-F238E27FC236}">
                <a16:creationId xmlns:a16="http://schemas.microsoft.com/office/drawing/2014/main" id="{833BEBFE-F670-740A-F414-FBA885B2A408}"/>
              </a:ext>
            </a:extLst>
          </p:cNvPr>
          <p:cNvSpPr/>
          <p:nvPr/>
        </p:nvSpPr>
        <p:spPr>
          <a:xfrm>
            <a:off x="145225" y="8461420"/>
            <a:ext cx="1733551" cy="534650"/>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object 5">
            <a:extLst>
              <a:ext uri="{FF2B5EF4-FFF2-40B4-BE49-F238E27FC236}">
                <a16:creationId xmlns:a16="http://schemas.microsoft.com/office/drawing/2014/main" id="{0B1E0EB1-5FE9-B093-2BC0-57B08749ED66}"/>
              </a:ext>
            </a:extLst>
          </p:cNvPr>
          <p:cNvSpPr txBox="1"/>
          <p:nvPr/>
        </p:nvSpPr>
        <p:spPr>
          <a:xfrm>
            <a:off x="239929" y="8571965"/>
            <a:ext cx="1629510" cy="323165"/>
          </a:xfrm>
          <a:prstGeom prst="rect">
            <a:avLst/>
          </a:prstGeom>
        </p:spPr>
        <p:txBody>
          <a:bodyPr vert="horz" wrap="square" lIns="0" tIns="15240" rIns="0" bIns="0" rtlCol="0">
            <a:spAutoFit/>
          </a:bodyPr>
          <a:lstStyle/>
          <a:p>
            <a:pPr marL="12700" algn="ctr">
              <a:lnSpc>
                <a:spcPct val="100000"/>
              </a:lnSpc>
              <a:spcBef>
                <a:spcPts val="120"/>
              </a:spcBef>
            </a:pPr>
            <a:r>
              <a:rPr lang="ja-JP" altLang="en-US" sz="2000" spc="125" dirty="0">
                <a:solidFill>
                  <a:srgbClr val="F15757"/>
                </a:solidFill>
                <a:latin typeface="UD デジタル 教科書体 NK-B" panose="02020700000000000000" pitchFamily="18" charset="-128"/>
                <a:ea typeface="UD デジタル 教科書体 NK-B" panose="02020700000000000000" pitchFamily="18" charset="-128"/>
                <a:cs typeface="小塚ゴシック Pro M"/>
              </a:rPr>
              <a:t>お問い合わせ</a:t>
            </a:r>
            <a:endParaRPr lang="en-US" altLang="ja-JP" sz="2000" spc="125" dirty="0">
              <a:solidFill>
                <a:srgbClr val="F15757"/>
              </a:solidFill>
              <a:latin typeface="UD デジタル 教科書体 NK-B" panose="02020700000000000000" pitchFamily="18" charset="-128"/>
              <a:ea typeface="UD デジタル 教科書体 NK-B" panose="02020700000000000000" pitchFamily="18" charset="-128"/>
              <a:cs typeface="小塚ゴシック Pro M"/>
            </a:endParaRPr>
          </a:p>
        </p:txBody>
      </p:sp>
    </p:spTree>
    <p:extLst>
      <p:ext uri="{BB962C8B-B14F-4D97-AF65-F5344CB8AC3E}">
        <p14:creationId xmlns:p14="http://schemas.microsoft.com/office/powerpoint/2010/main" val="3375661793"/>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askul_yomikikakse_a</Template>
  <TotalTime>644</TotalTime>
  <Words>209</Words>
  <Application>Microsoft Office PowerPoint</Application>
  <PresentationFormat>ユーザー設定</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UD デジタル 教科書体 NK-B</vt:lpstr>
      <vt:lpstr>小塚ゴシック Pro M</vt:lpstr>
      <vt:lpstr>小塚ゴシック Pro R</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chibayou</dc:creator>
  <cp:lastModifiedBy>鈴木 由佳</cp:lastModifiedBy>
  <cp:revision>43</cp:revision>
  <cp:lastPrinted>2024-05-22T06:32:18Z</cp:lastPrinted>
  <dcterms:created xsi:type="dcterms:W3CDTF">2018-06-05T06:09:19Z</dcterms:created>
  <dcterms:modified xsi:type="dcterms:W3CDTF">2024-05-22T06:32:32Z</dcterms:modified>
</cp:coreProperties>
</file>